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aAdEw8RNiHp5jjckZW9rHMWVJ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6c7e926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656c7e926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656c7e926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be4b639b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6be4b639b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6be4b639b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e4b639b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6be4b639b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6be4b639b8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be4b639b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6be4b639b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6be4b639b8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f52ad69d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f52ad69d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bf52ad69d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bf52ad69d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bf52ad69d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bf52ad69d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f52ad69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bf52ad69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6bf52ad69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e4b639b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e4b639b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be4b639b8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e4b639b8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6be4b639b8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6be4b639b8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e4b639b8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6be4b639b8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6be4b639b8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3ac30d33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603ac30d33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603ac30d33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be4b639b8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6be4b639b8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6be4b639b8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be4b639b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6be4b639b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6be4b639b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e4b639b8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6be4b639b8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6be4b639b8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be4b639b8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6be4b639b8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6be4b639b8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e4b639b8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6be4b639b8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6be4b639b8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be4b639b8_2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6be4b639b8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6be4b639b8_2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be4b639b8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6be4b639b8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6be4b639b8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e4b639b8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6be4b639b8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6be4b639b8_2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be4b639b8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6be4b639b8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6be4b639b8_2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be4b639b8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6be4b639b8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6be4b639b8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d203123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d203123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6bd2031236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be4b639b8_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6be4b639b8_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6be4b639b8_2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be4b639b8_2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6be4b639b8_2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6be4b639b8_2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e4b639b8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6be4b639b8_2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6be4b639b8_2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e4b639b8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6be4b639b8_2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6be4b639b8_2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bec7b4d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bec7b4d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6bec7b4d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bec7b4df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bec7b4df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6bec7b4df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bec7b4df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bec7b4df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6bec7b4df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d203123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d203123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bd203123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56e83090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656e83090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656e830905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bd2031236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bd2031236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bd2031236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d2031236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d2031236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bd2031236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e226ba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e226ba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6be226ba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be226bab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be226bab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be226bab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6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6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6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6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3" name="Google Shape;173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9" name="Google Shape;179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5" name="Google Shape;185;p18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6" name="Google Shape;186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4" name="Google Shape;194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20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20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2" name="Google Shape;202;p20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3" name="Google Shape;203;p20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4" name="Google Shape;204;p20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5" name="Google Shape;205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1" name="Google Shape;211;p21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3" name="Google Shape;213;p21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4" name="Google Shape;214;p21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6" name="Google Shape;216;p21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7" name="Google Shape;217;p21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9" name="Google Shape;219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1" name="Google Shape;121;p8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2" name="Google Shape;122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8" name="Google Shape;128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0" name="Google Shape;140;p10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1" name="Google Shape;141;p10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2" name="Google Shape;142;p10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3" name="Google Shape;143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9" name="Google Shape;159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6" name="Google Shape;166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" name="Google Shape;25;p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ctrTitle"/>
          </p:nvPr>
        </p:nvSpPr>
        <p:spPr>
          <a:xfrm>
            <a:off x="1559600" y="805550"/>
            <a:ext cx="10246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Century Gothic"/>
              <a:buNone/>
            </a:pPr>
            <a:r>
              <a:rPr lang="en-US" sz="6480"/>
              <a:t>WORLD MAP WORD CLOUD</a:t>
            </a:r>
            <a:endParaRPr sz="3600"/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6693303" y="4790500"/>
            <a:ext cx="53562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b="1" lang="en-US" sz="2400">
                <a:solidFill>
                  <a:schemeClr val="lt1"/>
                </a:solidFill>
              </a:rPr>
              <a:t>WILIAN HENRIQUE CAVASSIN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b="1" lang="en-US" sz="2400">
                <a:solidFill>
                  <a:schemeClr val="lt1"/>
                </a:solidFill>
              </a:rPr>
              <a:t>AURÉLIO VINÍCIUS CABRAL FUNES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b="1" lang="en-US" sz="2400">
                <a:solidFill>
                  <a:srgbClr val="FFFFFF"/>
                </a:solidFill>
              </a:rPr>
              <a:t>JOSÉ FARIA LEITE NETO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b="1" lang="en-US" sz="2400">
                <a:solidFill>
                  <a:srgbClr val="FFFFFF"/>
                </a:solidFill>
              </a:rPr>
              <a:t>04/12/2019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56c7e9268_0_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</a:t>
            </a:r>
            <a:r>
              <a:rPr lang="en-US"/>
              <a:t>Word Clouds</a:t>
            </a:r>
            <a:endParaRPr/>
          </a:p>
        </p:txBody>
      </p:sp>
      <p:sp>
        <p:nvSpPr>
          <p:cNvPr id="326" name="Google Shape;326;g656c7e9268_0_4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AutoNum type="arabicPeriod"/>
            </a:pPr>
            <a:r>
              <a:rPr lang="en-US"/>
              <a:t>Download de shape (formato) do mapa mundi;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/>
              <a:t>Divisão de países através da biblioteca GRASS / QGIS: função </a:t>
            </a:r>
            <a:r>
              <a:rPr b="1" i="1" lang="en-US"/>
              <a:t>splitvectorlayers()</a:t>
            </a:r>
            <a:endParaRPr/>
          </a:p>
        </p:txBody>
      </p:sp>
      <p:sp>
        <p:nvSpPr>
          <p:cNvPr id="327" name="Google Shape;327;g656c7e9268_0_4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328" name="Google Shape;328;g656c7e9268_0_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g656c7e926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99" y="2176475"/>
            <a:ext cx="5754074" cy="32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656c7e9268_0_4"/>
          <p:cNvSpPr txBox="1"/>
          <p:nvPr/>
        </p:nvSpPr>
        <p:spPr>
          <a:xfrm>
            <a:off x="6161850" y="5625625"/>
            <a:ext cx="5164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Shape Inicial. TAPIQUÉN, Carlos. </a:t>
            </a: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Orogénesis</a:t>
            </a: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Soluciones Geograficas. Porlamar, Venezuela (2015).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be4b639b8_0_1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337" name="Google Shape;337;g6be4b639b8_0_16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Criação de shapes, modelo SVG através da plataforma QGIS</a:t>
            </a:r>
            <a:r>
              <a:rPr lang="en-US"/>
              <a:t>;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Considerar-se a Antarctica como país para fins de análise;</a:t>
            </a:r>
            <a:endParaRPr/>
          </a:p>
        </p:txBody>
      </p:sp>
      <p:sp>
        <p:nvSpPr>
          <p:cNvPr id="338" name="Google Shape;338;g6be4b639b8_0_16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339" name="Google Shape;339;g6be4b639b8_0_1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g6be4b639b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225" y="2249475"/>
            <a:ext cx="6110800" cy="33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e4b639b8_0_2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347" name="Google Shape;347;g6be4b639b8_0_27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Importação da base de dados criada anteriormente;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Conversão do SVG para png, utilizando-se: </a:t>
            </a:r>
            <a:endParaRPr/>
          </a:p>
        </p:txBody>
      </p:sp>
      <p:sp>
        <p:nvSpPr>
          <p:cNvPr id="348" name="Google Shape;348;g6be4b639b8_0_27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349" name="Google Shape;349;g6be4b639b8_0_2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g6be4b639b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25" y="4178913"/>
            <a:ext cx="4543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6be4b639b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787" y="2249475"/>
            <a:ext cx="4104126" cy="379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be4b639b8_0_3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358" name="Google Shape;358;g6be4b639b8_0_38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AutoNum type="arabicPeriod" startAt="5"/>
            </a:pPr>
            <a:r>
              <a:rPr lang="en-US"/>
              <a:t>Construção de wordcloud utilizando-se de formato da imagem, neste caso contornos dos países, através da biblioteca wordcloud: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59" name="Google Shape;359;g6be4b639b8_0_38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360" name="Google Shape;360;g6be4b639b8_0_3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g6be4b639b8_0_38"/>
          <p:cNvPicPr preferRelativeResize="0"/>
          <p:nvPr/>
        </p:nvPicPr>
        <p:blipFill rotWithShape="1">
          <a:blip r:embed="rId3">
            <a:alphaModFix/>
          </a:blip>
          <a:srcRect b="25400" l="14538" r="13165" t="22952"/>
          <a:stretch/>
        </p:blipFill>
        <p:spPr>
          <a:xfrm>
            <a:off x="6130850" y="2219350"/>
            <a:ext cx="4958024" cy="35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bf52ad69d_2_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6bf52ad69d_2_3"/>
          <p:cNvSpPr txBox="1"/>
          <p:nvPr/>
        </p:nvSpPr>
        <p:spPr>
          <a:xfrm>
            <a:off x="1700250" y="438268"/>
            <a:ext cx="8791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Construção dos Word Clouds</a:t>
            </a:r>
            <a:endParaRPr sz="4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9" name="Google Shape;369;g6bf52ad69d_2_3"/>
          <p:cNvSpPr txBox="1"/>
          <p:nvPr/>
        </p:nvSpPr>
        <p:spPr>
          <a:xfrm>
            <a:off x="1700249" y="1716513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wentieth Century"/>
              <a:buAutoNum type="alphaLcPeriod"/>
            </a:pPr>
            <a:r>
              <a:rPr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Bibliotecas Utilizadas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C96A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0" name="Google Shape;370;g6bf52ad69d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50" y="2531124"/>
            <a:ext cx="8791500" cy="1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bf52ad69d_2_1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g6bf52ad69d_2_13"/>
          <p:cNvSpPr txBox="1"/>
          <p:nvPr/>
        </p:nvSpPr>
        <p:spPr>
          <a:xfrm>
            <a:off x="1876399" y="-479512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Construção dos Word Clouds</a:t>
            </a:r>
            <a:endParaRPr sz="4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8" name="Google Shape;378;g6bf52ad69d_2_13"/>
          <p:cNvSpPr txBox="1"/>
          <p:nvPr/>
        </p:nvSpPr>
        <p:spPr>
          <a:xfrm>
            <a:off x="1876399" y="2308663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AutoNum type="alphaLcPeriod" startAt="2"/>
            </a:pPr>
            <a:r>
              <a:rPr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Criação de um Novo Texto com as Palavras e Frequências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9" name="Google Shape;379;g6bf52ad69d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513" y="2907700"/>
            <a:ext cx="79533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bf52ad69d_2_2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6bf52ad69d_2_23"/>
          <p:cNvSpPr txBox="1"/>
          <p:nvPr/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Construção dos Word Clouds</a:t>
            </a:r>
            <a:endParaRPr sz="3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7" name="Google Shape;387;g6bf52ad69d_2_23"/>
          <p:cNvSpPr txBox="1"/>
          <p:nvPr/>
        </p:nvSpPr>
        <p:spPr>
          <a:xfrm>
            <a:off x="1141437" y="1865712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AutoNum type="alphaLcPeriod" startAt="3"/>
            </a:pPr>
            <a:r>
              <a:rPr 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Gerando a Word Cloud com a Máscara</a:t>
            </a:r>
            <a:endParaRPr sz="3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8" name="Google Shape;388;g6bf52ad69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25" y="2566525"/>
            <a:ext cx="9239250" cy="3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e4b639b8_0_5"/>
          <p:cNvSpPr txBox="1"/>
          <p:nvPr>
            <p:ph type="title"/>
          </p:nvPr>
        </p:nvSpPr>
        <p:spPr>
          <a:xfrm>
            <a:off x="1141325" y="91698"/>
            <a:ext cx="9906000" cy="11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395" name="Google Shape;395;g6be4b639b8_0_5"/>
          <p:cNvSpPr txBox="1"/>
          <p:nvPr>
            <p:ph idx="1" type="body"/>
          </p:nvPr>
        </p:nvSpPr>
        <p:spPr>
          <a:xfrm>
            <a:off x="617525" y="5495000"/>
            <a:ext cx="10429800" cy="12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6"/>
            </a:pPr>
            <a:r>
              <a:rPr lang="en-US"/>
              <a:t>Obtenção de pontos de referência via GRASS para cada país: neste caso foram utilizadas centróides e center;</a:t>
            </a:r>
            <a:endParaRPr/>
          </a:p>
        </p:txBody>
      </p:sp>
      <p:sp>
        <p:nvSpPr>
          <p:cNvPr id="396" name="Google Shape;396;g6be4b639b8_0_5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6be4b639b8_0_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g6be4b639b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837" y="1035925"/>
            <a:ext cx="8090325" cy="45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be4b639b8_0_68"/>
          <p:cNvSpPr txBox="1"/>
          <p:nvPr>
            <p:ph type="title"/>
          </p:nvPr>
        </p:nvSpPr>
        <p:spPr>
          <a:xfrm>
            <a:off x="1143000" y="524448"/>
            <a:ext cx="9906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405" name="Google Shape;405;g6be4b639b8_0_68"/>
          <p:cNvSpPr txBox="1"/>
          <p:nvPr>
            <p:ph idx="1" type="body"/>
          </p:nvPr>
        </p:nvSpPr>
        <p:spPr>
          <a:xfrm>
            <a:off x="1141400" y="1271000"/>
            <a:ext cx="4878300" cy="4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2286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7"/>
            </a:pPr>
            <a:r>
              <a:rPr lang="en-US"/>
              <a:t>Armazenamento destes valores no mapa csv;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 startAt="7"/>
            </a:pPr>
            <a:r>
              <a:rPr lang="en-US"/>
              <a:t>Remoção de fundo através de ocultação de pixels: </a:t>
            </a:r>
            <a:endParaRPr/>
          </a:p>
          <a:p>
            <a:pPr indent="-371475" lvl="1" marL="1371600" rtl="0" algn="l">
              <a:spcBef>
                <a:spcPts val="0"/>
              </a:spcBef>
              <a:spcAft>
                <a:spcPts val="0"/>
              </a:spcAft>
              <a:buSzPts val="2250"/>
              <a:buAutoNum type="alphaLcPeriod"/>
            </a:pPr>
            <a:r>
              <a:rPr lang="en-US"/>
              <a:t>Alteração de banda 4(Alpha);</a:t>
            </a:r>
            <a:endParaRPr/>
          </a:p>
          <a:p>
            <a:pPr indent="-371475" lvl="2" marL="1828800" rtl="0" algn="l">
              <a:spcBef>
                <a:spcPts val="0"/>
              </a:spcBef>
              <a:spcAft>
                <a:spcPts val="0"/>
              </a:spcAft>
              <a:buSzPts val="2250"/>
              <a:buAutoNum type="romanLcPeriod"/>
            </a:pPr>
            <a:r>
              <a:rPr lang="en-US"/>
              <a:t>(”255,255,255,100%”)</a:t>
            </a:r>
            <a:endParaRPr/>
          </a:p>
          <a:p>
            <a:pPr indent="-371475" lvl="1" marL="1371600" rtl="0" algn="l">
              <a:spcBef>
                <a:spcPts val="0"/>
              </a:spcBef>
              <a:spcAft>
                <a:spcPts val="0"/>
              </a:spcAft>
              <a:buSzPts val="2250"/>
              <a:buAutoNum type="alphaLcPeriod"/>
            </a:pPr>
            <a:r>
              <a:rPr lang="en-US"/>
              <a:t>Alteração de grayscale;</a:t>
            </a:r>
            <a:endParaRPr/>
          </a:p>
          <a:p>
            <a:pPr indent="-371475" lvl="2" marL="1828800" rtl="0" algn="l">
              <a:spcBef>
                <a:spcPts val="0"/>
              </a:spcBef>
              <a:spcAft>
                <a:spcPts val="0"/>
              </a:spcAft>
              <a:buSzPts val="2250"/>
              <a:buAutoNum type="romanLcPeriod"/>
            </a:pPr>
            <a:r>
              <a:rPr lang="en-US"/>
              <a:t>(“240-255,100%”)</a:t>
            </a:r>
            <a:endParaRPr/>
          </a:p>
          <a:p>
            <a:pPr indent="-371475" lvl="1" marL="1371600" rtl="0" algn="l">
              <a:spcBef>
                <a:spcPts val="0"/>
              </a:spcBef>
              <a:spcAft>
                <a:spcPts val="0"/>
              </a:spcAft>
              <a:buSzPts val="2250"/>
              <a:buAutoNum type="alphaLcPeriod"/>
            </a:pPr>
            <a:r>
              <a:rPr lang="en-US"/>
              <a:t>Limiarização global (Utiliza-se do padrão de cores do mapa)</a:t>
            </a:r>
            <a:endParaRPr/>
          </a:p>
        </p:txBody>
      </p:sp>
      <p:sp>
        <p:nvSpPr>
          <p:cNvPr id="406" name="Google Shape;406;g6be4b639b8_0_68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407" name="Google Shape;407;g6be4b639b8_0_6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g6be4b639b8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97" y="1462622"/>
            <a:ext cx="5771499" cy="49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be4b639b8_0_7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Construção dos Word Clouds</a:t>
            </a:r>
            <a:endParaRPr/>
          </a:p>
        </p:txBody>
      </p:sp>
      <p:sp>
        <p:nvSpPr>
          <p:cNvPr id="415" name="Google Shape;415;g6be4b639b8_0_77"/>
          <p:cNvSpPr txBox="1"/>
          <p:nvPr>
            <p:ph idx="1" type="body"/>
          </p:nvPr>
        </p:nvSpPr>
        <p:spPr>
          <a:xfrm>
            <a:off x="1141400" y="1719798"/>
            <a:ext cx="48783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2286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9"/>
            </a:pPr>
            <a:r>
              <a:rPr lang="en-US"/>
              <a:t>Exportar a layer alterada para o formato TIF, para permitir edição posterior edição via Raster, utilizando-se do plugin Freehand Raster Georeferencer;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 startAt="9"/>
            </a:pPr>
            <a:r>
              <a:rPr lang="en-US"/>
              <a:t>Fornecimento de coordenadas salvas na importação da imagem;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 startAt="9"/>
            </a:pPr>
            <a:r>
              <a:rPr lang="en-US"/>
              <a:t>Ajuste manual de tamanho e posição para algumas imagens;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 startAt="9"/>
            </a:pPr>
            <a:r>
              <a:rPr lang="en-US"/>
              <a:t>Inclusão do shape original modificado;</a:t>
            </a:r>
            <a:endParaRPr/>
          </a:p>
        </p:txBody>
      </p:sp>
      <p:sp>
        <p:nvSpPr>
          <p:cNvPr id="416" name="Google Shape;416;g6be4b639b8_0_77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417" name="Google Shape;417;g6be4b639b8_0_7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g6be4b639b8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700" y="1719800"/>
            <a:ext cx="5521774" cy="47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3ac30d33_2_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246" name="Google Shape;246;g603ac30d33_2_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Objetivo: 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Criar uma word cloud com a base de ameaças dos vertebrados, separada por países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Desafios: 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Base original não informa o país do animal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Pegar as palavras mais importantes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Juntar todas as word clouds em uma só imagem</a:t>
            </a:r>
            <a:endParaRPr sz="2400"/>
          </a:p>
        </p:txBody>
      </p:sp>
      <p:sp>
        <p:nvSpPr>
          <p:cNvPr id="247" name="Google Shape;247;g603ac30d33_2_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be4b639b8_1_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</a:t>
            </a:r>
            <a:endParaRPr/>
          </a:p>
        </p:txBody>
      </p:sp>
      <p:sp>
        <p:nvSpPr>
          <p:cNvPr id="425" name="Google Shape;425;g6be4b639b8_1_1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2286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Foram geradas wordclouds para todos os países do mapa, foram plotados países com área maior que 445.000 km²;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O mapa original contou com uma resolução de 35625 px por 25344 px, em extração de 3000dpi;</a:t>
            </a:r>
            <a:endParaRPr/>
          </a:p>
          <a:p>
            <a:pPr indent="-371475" lvl="0" marL="2286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Os países apresentaram resoluções diferentes conforme seu tamanho;</a:t>
            </a:r>
            <a:endParaRPr/>
          </a:p>
        </p:txBody>
      </p:sp>
      <p:sp>
        <p:nvSpPr>
          <p:cNvPr id="426" name="Google Shape;426;g6be4b639b8_1_1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Expor-se-ão alguns mapas para efeito de análise e comentários, e uma versão de resolução menor do mapa final gerado;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t/>
            </a:r>
            <a:endParaRPr/>
          </a:p>
        </p:txBody>
      </p:sp>
      <p:sp>
        <p:nvSpPr>
          <p:cNvPr id="427" name="Google Shape;427;g6be4b639b8_1_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e4b639b8_2_0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México</a:t>
            </a:r>
            <a:endParaRPr/>
          </a:p>
        </p:txBody>
      </p:sp>
      <p:sp>
        <p:nvSpPr>
          <p:cNvPr id="434" name="Google Shape;434;g6be4b639b8_2_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g6be4b639b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238" y="874951"/>
            <a:ext cx="8885520" cy="51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be4b639b8_2_9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Espanha</a:t>
            </a:r>
            <a:endParaRPr/>
          </a:p>
        </p:txBody>
      </p:sp>
      <p:sp>
        <p:nvSpPr>
          <p:cNvPr id="442" name="Google Shape;442;g6be4b639b8_2_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g6be4b639b8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0" y="738975"/>
            <a:ext cx="9808768" cy="55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be4b639b8_2_17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Norte da África e Oriente Médio</a:t>
            </a:r>
            <a:endParaRPr/>
          </a:p>
        </p:txBody>
      </p:sp>
      <p:sp>
        <p:nvSpPr>
          <p:cNvPr id="450" name="Google Shape;450;g6be4b639b8_2_1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g6be4b639b8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38" y="1052400"/>
            <a:ext cx="11112726" cy="5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e4b639b8_2_25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</a:t>
            </a:r>
            <a:r>
              <a:rPr lang="en-US"/>
              <a:t>Norte da África e Oriente Médio </a:t>
            </a:r>
            <a:r>
              <a:rPr lang="en-US"/>
              <a:t>(Mapa Mundi - Comparação)</a:t>
            </a:r>
            <a:endParaRPr/>
          </a:p>
        </p:txBody>
      </p:sp>
      <p:sp>
        <p:nvSpPr>
          <p:cNvPr id="458" name="Google Shape;458;g6be4b639b8_2_2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9" name="Google Shape;459;g6be4b639b8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50" y="1079025"/>
            <a:ext cx="11784100" cy="49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e4b639b8_2_40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América do Sul (norte)</a:t>
            </a:r>
            <a:endParaRPr/>
          </a:p>
        </p:txBody>
      </p:sp>
      <p:sp>
        <p:nvSpPr>
          <p:cNvPr id="466" name="Google Shape;466;g6be4b639b8_2_4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g6be4b639b8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625" y="944825"/>
            <a:ext cx="9578750" cy="55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be4b639b8_2_48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América do Sul (norte)</a:t>
            </a:r>
            <a:br>
              <a:rPr lang="en-US"/>
            </a:br>
            <a:r>
              <a:rPr lang="en-US"/>
              <a:t>(Mapa Mundi - Comparação)</a:t>
            </a:r>
            <a:endParaRPr/>
          </a:p>
        </p:txBody>
      </p:sp>
      <p:sp>
        <p:nvSpPr>
          <p:cNvPr id="474" name="Google Shape;474;g6be4b639b8_2_4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g6be4b639b8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25" y="1079015"/>
            <a:ext cx="10751552" cy="543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4b639b8_2_33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Resultados - América do Sul (centro)</a:t>
            </a:r>
            <a:endParaRPr/>
          </a:p>
        </p:txBody>
      </p:sp>
      <p:sp>
        <p:nvSpPr>
          <p:cNvPr id="482" name="Google Shape;482;g6be4b639b8_2_3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3" name="Google Shape;483;g6be4b639b8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25" y="807200"/>
            <a:ext cx="10802748" cy="58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e4b639b8_2_56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América do Sul (centro)</a:t>
            </a:r>
            <a:br>
              <a:rPr lang="en-US"/>
            </a:br>
            <a:r>
              <a:rPr lang="en-US"/>
              <a:t>(Mapa Mundi - Comparação)</a:t>
            </a:r>
            <a:endParaRPr/>
          </a:p>
        </p:txBody>
      </p:sp>
      <p:sp>
        <p:nvSpPr>
          <p:cNvPr id="490" name="Google Shape;490;g6be4b639b8_2_5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g6be4b639b8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2" y="1215175"/>
            <a:ext cx="11237374" cy="5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be4b639b8_2_65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América do Sul (sul)</a:t>
            </a:r>
            <a:endParaRPr/>
          </a:p>
        </p:txBody>
      </p:sp>
      <p:sp>
        <p:nvSpPr>
          <p:cNvPr id="498" name="Google Shape;498;g6be4b639b8_2_65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g6be4b639b8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375" y="149863"/>
            <a:ext cx="6620051" cy="65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d2031236_0_1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254" name="Google Shape;254;g6bd2031236_0_17"/>
          <p:cNvSpPr txBox="1"/>
          <p:nvPr>
            <p:ph idx="1" type="body"/>
          </p:nvPr>
        </p:nvSpPr>
        <p:spPr>
          <a:xfrm>
            <a:off x="1143012" y="185973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Soluções: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Pegar o país de cada espécie pela API da IUCN Red List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Utilizar corpus do NLTK para remoção de </a:t>
            </a:r>
            <a:r>
              <a:rPr lang="en-US" sz="2400"/>
              <a:t>stopwords</a:t>
            </a:r>
            <a:r>
              <a:rPr lang="en-US" sz="2400"/>
              <a:t> acrescido de algumas palavras específicas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Utilizar um algoritmo de </a:t>
            </a:r>
            <a:r>
              <a:rPr lang="en-US" sz="2400"/>
              <a:t>Lemmatization</a:t>
            </a:r>
            <a:r>
              <a:rPr lang="en-US" sz="2400"/>
              <a:t> para agrupar palavras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Scripts python para gerar todas word clouds separadamente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Converter a wordcloud para parâmetros tratáveis (svg)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Reconverter as </a:t>
            </a:r>
            <a:r>
              <a:rPr lang="en-US" sz="2400"/>
              <a:t>word clouds</a:t>
            </a:r>
            <a:r>
              <a:rPr lang="en-US" sz="2400"/>
              <a:t> para png para tratamento no QGIS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Merge das worldclouds</a:t>
            </a:r>
            <a:endParaRPr sz="2400"/>
          </a:p>
        </p:txBody>
      </p:sp>
      <p:sp>
        <p:nvSpPr>
          <p:cNvPr id="255" name="Google Shape;255;g6bd2031236_0_1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be4b639b8_2_72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América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 Sul (sul)</a:t>
            </a:r>
            <a:br>
              <a:rPr lang="en-US"/>
            </a:br>
            <a:r>
              <a:rPr lang="en-US"/>
              <a:t>(Mapa Mundi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Comparação)</a:t>
            </a:r>
            <a:endParaRPr/>
          </a:p>
        </p:txBody>
      </p:sp>
      <p:sp>
        <p:nvSpPr>
          <p:cNvPr id="506" name="Google Shape;506;g6be4b639b8_2_7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g6be4b639b8_2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249" y="216938"/>
            <a:ext cx="5859751" cy="64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be4b639b8_2_79"/>
          <p:cNvSpPr txBox="1"/>
          <p:nvPr>
            <p:ph type="title"/>
          </p:nvPr>
        </p:nvSpPr>
        <p:spPr>
          <a:xfrm>
            <a:off x="5267450" y="0"/>
            <a:ext cx="1836600" cy="6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América do Sul</a:t>
            </a:r>
            <a:endParaRPr/>
          </a:p>
        </p:txBody>
      </p:sp>
      <p:sp>
        <p:nvSpPr>
          <p:cNvPr id="514" name="Google Shape;514;g6be4b639b8_2_7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g6be4b639b8_2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0" y="25750"/>
            <a:ext cx="4681051" cy="6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6be4b639b8_2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900" y="91738"/>
            <a:ext cx="4681049" cy="667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be4b639b8_2_93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Mapa Mundo</a:t>
            </a:r>
            <a:endParaRPr/>
          </a:p>
        </p:txBody>
      </p:sp>
      <p:sp>
        <p:nvSpPr>
          <p:cNvPr id="523" name="Google Shape;523;g6be4b639b8_2_9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g6be4b639b8_2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8" y="960250"/>
            <a:ext cx="10758624" cy="55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e4b639b8_2_100"/>
          <p:cNvSpPr txBox="1"/>
          <p:nvPr>
            <p:ph type="title"/>
          </p:nvPr>
        </p:nvSpPr>
        <p:spPr>
          <a:xfrm>
            <a:off x="1143000" y="-2"/>
            <a:ext cx="9906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Resultados - Mundo</a:t>
            </a:r>
            <a:br>
              <a:rPr lang="en-US"/>
            </a:br>
            <a:r>
              <a:rPr lang="en-US"/>
              <a:t>(Mapa Mundi - Comparação)</a:t>
            </a:r>
            <a:endParaRPr/>
          </a:p>
        </p:txBody>
      </p:sp>
      <p:sp>
        <p:nvSpPr>
          <p:cNvPr id="531" name="Google Shape;531;g6be4b639b8_2_10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2" name="Google Shape;532;g6be4b639b8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5" y="1013275"/>
            <a:ext cx="11268549" cy="54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ec7b4df0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Conclusões - Pirâmide Trófica</a:t>
            </a:r>
            <a:endParaRPr/>
          </a:p>
        </p:txBody>
      </p:sp>
      <p:sp>
        <p:nvSpPr>
          <p:cNvPr id="539" name="Google Shape;539;g6bec7b4df0_0_0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Ocorrência de Fish/Fishery/</a:t>
            </a:r>
            <a:br>
              <a:rPr lang="en-US"/>
            </a:br>
            <a:r>
              <a:rPr lang="en-US"/>
              <a:t>trawl/atlantic/water/impact;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Transferência trófica;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Consumo Humano;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Food Web; </a:t>
            </a:r>
            <a:endParaRPr/>
          </a:p>
        </p:txBody>
      </p:sp>
      <p:sp>
        <p:nvSpPr>
          <p:cNvPr id="540" name="Google Shape;540;g6bec7b4df0_0_0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6bec7b4df0_0_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2" name="Google Shape;542;g6bec7b4d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027" y="898802"/>
            <a:ext cx="4245775" cy="56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6bec7b4df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47" y="4685173"/>
            <a:ext cx="3386126" cy="19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bec7b4df0_0_1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Conclusões</a:t>
            </a:r>
            <a:endParaRPr/>
          </a:p>
        </p:txBody>
      </p:sp>
      <p:sp>
        <p:nvSpPr>
          <p:cNvPr id="550" name="Google Shape;550;g6bec7b4df0_0_11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Além dos dados obtidos na worldcloud </a:t>
            </a:r>
            <a:r>
              <a:rPr lang="en-US"/>
              <a:t>exibir</a:t>
            </a:r>
            <a:r>
              <a:rPr lang="en-US"/>
              <a:t>-se-a o resultado de uma busca simplória sobre pesca;</a:t>
            </a:r>
            <a:endParaRPr/>
          </a:p>
        </p:txBody>
      </p:sp>
      <p:sp>
        <p:nvSpPr>
          <p:cNvPr id="551" name="Google Shape;551;g6bec7b4df0_0_11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6bec7b4df0_0_1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3" name="Google Shape;553;g6bec7b4df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447" y="4570107"/>
            <a:ext cx="4878299" cy="203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6bec7b4df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420" y="143325"/>
            <a:ext cx="4570330" cy="43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6bec7b4df0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19" y="4570100"/>
            <a:ext cx="3393806" cy="21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bec7b4df0_0_2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Conclusões</a:t>
            </a:r>
            <a:endParaRPr/>
          </a:p>
        </p:txBody>
      </p:sp>
      <p:sp>
        <p:nvSpPr>
          <p:cNvPr id="562" name="Google Shape;562;g6bec7b4df0_0_26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Outros termos: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Population;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Hunting;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Cattle;</a:t>
            </a:r>
            <a:endParaRPr/>
          </a:p>
        </p:txBody>
      </p:sp>
      <p:sp>
        <p:nvSpPr>
          <p:cNvPr id="563" name="Google Shape;563;g6bec7b4df0_0_26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6bec7b4df0_0_2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g6bec7b4df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4" y="161475"/>
            <a:ext cx="4567149" cy="36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6bec7b4df0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619" y="3932964"/>
            <a:ext cx="4878299" cy="267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d2031236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Ferramentas utilizadas</a:t>
            </a:r>
            <a:endParaRPr/>
          </a:p>
        </p:txBody>
      </p:sp>
      <p:sp>
        <p:nvSpPr>
          <p:cNvPr id="262" name="Google Shape;262;g6bd2031236_0_0"/>
          <p:cNvSpPr txBox="1"/>
          <p:nvPr>
            <p:ph idx="1" type="body"/>
          </p:nvPr>
        </p:nvSpPr>
        <p:spPr>
          <a:xfrm>
            <a:off x="1141400" y="1811524"/>
            <a:ext cx="4878300" cy="397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Python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Pandas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NLTK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wordcloud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scikit-learn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requests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svglib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QGIS / GRASS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PyQGIS / OpenCV</a:t>
            </a:r>
            <a:endParaRPr sz="2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3" name="Google Shape;263;g6bd2031236_0_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g6bd20312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425" y="1811525"/>
            <a:ext cx="2104800" cy="11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6bd20312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200" y="1985424"/>
            <a:ext cx="3084529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6bd203123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650" y="3871675"/>
            <a:ext cx="1844425" cy="20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bd203123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8963" y="4093526"/>
            <a:ext cx="1905563" cy="6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bd203123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6164" y="1811513"/>
            <a:ext cx="1496775" cy="16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6bd2031236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75050" y="3523588"/>
            <a:ext cx="2238007" cy="214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56e830905_0_3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Preparação da Base</a:t>
            </a:r>
            <a:endParaRPr/>
          </a:p>
        </p:txBody>
      </p:sp>
      <p:sp>
        <p:nvSpPr>
          <p:cNvPr id="276" name="Google Shape;276;g656e830905_0_39"/>
          <p:cNvSpPr txBox="1"/>
          <p:nvPr>
            <p:ph idx="1" type="body"/>
          </p:nvPr>
        </p:nvSpPr>
        <p:spPr>
          <a:xfrm>
            <a:off x="732135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Puxar da API a qual país cada espécie pertence</a:t>
            </a:r>
            <a:endParaRPr sz="2800"/>
          </a:p>
          <a:p>
            <a:pPr indent="-3810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Pega todos os países da API</a:t>
            </a:r>
            <a:endParaRPr sz="2400"/>
          </a:p>
          <a:p>
            <a:pPr indent="-3810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Pega todas espécies desses países</a:t>
            </a:r>
            <a:endParaRPr sz="2400"/>
          </a:p>
          <a:p>
            <a:pPr indent="-3810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Cruza com a base original por taxonid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77" name="Google Shape;277;g656e830905_0_3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656e830905_0_39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656e83090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650" y="2249475"/>
            <a:ext cx="5938725" cy="11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656e83090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650" y="3549690"/>
            <a:ext cx="5938726" cy="270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d2031236_0_4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Preparação da Base</a:t>
            </a:r>
            <a:endParaRPr/>
          </a:p>
        </p:txBody>
      </p:sp>
      <p:sp>
        <p:nvSpPr>
          <p:cNvPr id="287" name="Google Shape;287;g6bd2031236_0_4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g6bd2031236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00" y="1870268"/>
            <a:ext cx="9604449" cy="445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2031236_0_5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Preparação da Base</a:t>
            </a:r>
            <a:endParaRPr/>
          </a:p>
        </p:txBody>
      </p:sp>
      <p:sp>
        <p:nvSpPr>
          <p:cNvPr id="295" name="Google Shape;295;g6bd2031236_0_50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2"/>
            </a:pPr>
            <a:r>
              <a:rPr lang="en-US"/>
              <a:t>Juntar textos de ameaças por país</a:t>
            </a:r>
            <a:endParaRPr/>
          </a:p>
        </p:txBody>
      </p:sp>
      <p:sp>
        <p:nvSpPr>
          <p:cNvPr id="296" name="Google Shape;296;g6bd2031236_0_5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7" name="Google Shape;297;g6bd203123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550" y="2097225"/>
            <a:ext cx="5520749" cy="11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6bd2031236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285" y="3631875"/>
            <a:ext cx="3951811" cy="261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e226bab0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Preparação da Base</a:t>
            </a:r>
            <a:endParaRPr/>
          </a:p>
        </p:txBody>
      </p:sp>
      <p:sp>
        <p:nvSpPr>
          <p:cNvPr id="305" name="Google Shape;305;g6be226bab0_0_0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Remoção de tags HTML, palavras entre parêntesis e números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3"/>
            </a:pPr>
            <a:r>
              <a:rPr lang="en-US"/>
              <a:t>Frequência das 1000 palavras mais presentes no texto por país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AutoNum type="alphaLcPeriod"/>
            </a:pPr>
            <a:r>
              <a:rPr lang="en-US"/>
              <a:t>CountVectorizer</a:t>
            </a:r>
            <a:endParaRPr/>
          </a:p>
        </p:txBody>
      </p:sp>
      <p:sp>
        <p:nvSpPr>
          <p:cNvPr id="306" name="Google Shape;306;g6be226bab0_0_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g6be226ba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85" y="2097218"/>
            <a:ext cx="5867491" cy="22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6be226bab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75" y="4703249"/>
            <a:ext cx="5867501" cy="72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e226bab0_0_1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Preparação da Base</a:t>
            </a:r>
            <a:endParaRPr/>
          </a:p>
        </p:txBody>
      </p:sp>
      <p:sp>
        <p:nvSpPr>
          <p:cNvPr id="315" name="Google Shape;315;g6be226bab0_0_11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AutoNum type="arabicPeriod" startAt="5"/>
            </a:pPr>
            <a:r>
              <a:rPr lang="en-US"/>
              <a:t>Lemmatization das palavras</a:t>
            </a:r>
            <a:endParaRPr/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SzPts val="2250"/>
              <a:buAutoNum type="alphaLcPeriod"/>
            </a:pPr>
            <a:r>
              <a:rPr lang="en-US"/>
              <a:t>WordNetLemmatizer do NLTK</a:t>
            </a:r>
            <a:endParaRPr/>
          </a:p>
        </p:txBody>
      </p:sp>
      <p:sp>
        <p:nvSpPr>
          <p:cNvPr id="316" name="Google Shape;316;g6be226bab0_0_1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g6be226bab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088" y="3327700"/>
            <a:ext cx="3976924" cy="32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6be226bab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100" y="2097233"/>
            <a:ext cx="5233051" cy="59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6be226bab0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100" y="2898239"/>
            <a:ext cx="5233051" cy="42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2019-09-13T02:46:18Z</dcterms:created>
  <dc:creator>Wilian Cavassin</dc:creator>
</cp:coreProperties>
</file>